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5"/>
  </p:notesMasterIdLst>
  <p:handoutMasterIdLst>
    <p:handoutMasterId r:id="rId26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606" r:id="rId16"/>
    <p:sldId id="599" r:id="rId17"/>
    <p:sldId id="601" r:id="rId18"/>
    <p:sldId id="602" r:id="rId19"/>
    <p:sldId id="603" r:id="rId20"/>
    <p:sldId id="604" r:id="rId21"/>
    <p:sldId id="586" r:id="rId22"/>
    <p:sldId id="504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Операционна система" id="{02835174-02D8-4A6B-90AD-236A1D6BF9FB}">
          <p14:sldIdLst>
            <p14:sldId id="587"/>
            <p14:sldId id="588"/>
            <p14:sldId id="589"/>
            <p14:sldId id="590"/>
          </p14:sldIdLst>
        </p14:section>
        <p14:section name="Персонализиране на потребителски интерфейс" id="{207E37C8-9D15-4C2C-B008-3341DA5B9DDA}">
          <p14:sldIdLst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606"/>
            <p14:sldId id="599"/>
            <p14:sldId id="601"/>
            <p14:sldId id="602"/>
            <p14:sldId id="603"/>
            <p14:sldId id="604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3" autoAdjust="0"/>
    <p:restoredTop sz="95238" autoAdjust="0"/>
  </p:normalViewPr>
  <p:slideViewPr>
    <p:cSldViewPr showGuides="1">
      <p:cViewPr>
        <p:scale>
          <a:sx n="100" d="100"/>
          <a:sy n="100" d="100"/>
        </p:scale>
        <p:origin x="264" y="20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30.8.2025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10492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90920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586499"/>
            <a:ext cx="11083636" cy="1466561"/>
          </a:xfrm>
        </p:spPr>
        <p:txBody>
          <a:bodyPr>
            <a:normAutofit/>
          </a:bodyPr>
          <a:lstStyle/>
          <a:p>
            <a:r>
              <a:rPr lang="bg-BG" dirty="0"/>
              <a:t>Потребителски интерфейс на ОС</a:t>
            </a:r>
          </a:p>
          <a:p>
            <a:r>
              <a:rPr lang="bg-BG" dirty="0"/>
              <a:t>Настройки и персонализиране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279000"/>
            <a:ext cx="11083636" cy="1262499"/>
          </a:xfrm>
        </p:spPr>
        <p:txBody>
          <a:bodyPr>
            <a:normAutofit/>
          </a:bodyPr>
          <a:lstStyle/>
          <a:p>
            <a:r>
              <a:rPr lang="bg-BG" dirty="0"/>
              <a:t>Операционна система </a:t>
            </a:r>
            <a:r>
              <a:rPr lang="en-US" dirty="0"/>
              <a:t>(</a:t>
            </a:r>
            <a:r>
              <a:rPr lang="bg-BG" dirty="0"/>
              <a:t>ОС</a:t>
            </a:r>
            <a:r>
              <a:rPr lang="en-US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7172" name="Picture 4" descr="Windows 11 by Microsoft | Wallpapers | WallpaperHub"/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" t="8721" r="-460" b="24539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Настройки</a:t>
            </a:r>
            <a:r>
              <a:rPr lang="bg-BG" dirty="0"/>
              <a:t> (</a:t>
            </a:r>
            <a:r>
              <a:rPr lang="en-US" b="1" dirty="0"/>
              <a:t>Settings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dirty="0"/>
              <a:t>Позволява персонализиране и настройване на </a:t>
            </a:r>
            <a:r>
              <a:rPr lang="bg-BG" b="1" dirty="0"/>
              <a:t>ПИ</a:t>
            </a:r>
            <a:r>
              <a:rPr lang="bg-BG" dirty="0"/>
              <a:t> на </a:t>
            </a:r>
            <a:r>
              <a:rPr lang="bg-BG" b="1" dirty="0"/>
              <a:t>ОС</a:t>
            </a:r>
            <a:r>
              <a:rPr lang="bg-BG" dirty="0"/>
              <a:t>, </a:t>
            </a:r>
            <a:r>
              <a:rPr lang="bg-BG" b="1" dirty="0"/>
              <a:t>допълнителни устройства</a:t>
            </a:r>
            <a:r>
              <a:rPr lang="bg-BG" dirty="0"/>
              <a:t>, </a:t>
            </a:r>
            <a:r>
              <a:rPr lang="bg-BG" b="1" dirty="0"/>
              <a:t>помощни програми </a:t>
            </a:r>
            <a:r>
              <a:rPr lang="bg-BG" dirty="0"/>
              <a:t>и </a:t>
            </a:r>
            <a:r>
              <a:rPr lang="bg-BG" b="1" dirty="0"/>
              <a:t>др</a:t>
            </a:r>
            <a:r>
              <a:rPr lang="bg-BG" dirty="0"/>
              <a:t>.</a:t>
            </a:r>
            <a:endParaRPr lang="en-US" dirty="0"/>
          </a:p>
          <a:p>
            <a:r>
              <a:rPr lang="bg-BG" dirty="0"/>
              <a:t>В </a:t>
            </a:r>
            <a:r>
              <a:rPr lang="en-US" dirty="0"/>
              <a:t>Windows </a:t>
            </a:r>
            <a:r>
              <a:rPr lang="bg-BG" dirty="0"/>
              <a:t>настройките могат да се отворят от:</a:t>
            </a:r>
          </a:p>
          <a:p>
            <a:pPr lvl="1"/>
            <a:r>
              <a:rPr lang="en-US" b="1" dirty="0"/>
              <a:t>Start</a:t>
            </a:r>
            <a:r>
              <a:rPr lang="en-US" dirty="0"/>
              <a:t> </a:t>
            </a:r>
            <a:r>
              <a:rPr lang="bg-BG" dirty="0"/>
              <a:t>менюто</a:t>
            </a:r>
          </a:p>
          <a:p>
            <a:pPr lvl="1"/>
            <a:r>
              <a:rPr lang="en-US" b="1" dirty="0"/>
              <a:t>Control Panel</a:t>
            </a:r>
            <a:br>
              <a:rPr lang="bg-BG" dirty="0"/>
            </a:br>
            <a:r>
              <a:rPr lang="bg-BG" dirty="0"/>
              <a:t>(контролен панел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Персонализиране на ПИ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55509" r="30321"/>
          <a:stretch/>
        </p:blipFill>
        <p:spPr>
          <a:xfrm>
            <a:off x="5061000" y="3943125"/>
            <a:ext cx="2906792" cy="25749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000" y="4059000"/>
            <a:ext cx="3066595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B109491-C5ED-7C80-085E-8B76EB5F0DA1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5241000" y="3420713"/>
            <a:ext cx="6065892" cy="768084"/>
          </a:xfrm>
        </p:spPr>
        <p:txBody>
          <a:bodyPr/>
          <a:lstStyle/>
          <a:p>
            <a:r>
              <a:rPr lang="en-US"/>
              <a:t>Taskbar = </a:t>
            </a:r>
            <a:r>
              <a:rPr lang="bg-BG" dirty="0"/>
              <a:t>лента за задачи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5240338" y="1553939"/>
            <a:ext cx="6065837" cy="1754187"/>
          </a:xfrm>
        </p:spPr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pic>
        <p:nvPicPr>
          <p:cNvPr id="1028" name="Picture 4" descr="https://upload.wikimedia.org/wikipedia/en/e/e0/Windows_10_Taskba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76999"/>
            <a:ext cx="12192000" cy="38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000" y="2127549"/>
            <a:ext cx="1540712" cy="153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2BAD06-89D4-6224-DFA7-45F1542D0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358" y="4638450"/>
            <a:ext cx="55911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1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072FF00-F79D-A8F9-4FB3-204532C3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425" y="1224000"/>
            <a:ext cx="4828059" cy="54673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831000" y="1449000"/>
            <a:ext cx="4240594" cy="1305000"/>
          </a:xfrm>
          <a:prstGeom prst="wedgeRoundRectCallout">
            <a:avLst>
              <a:gd name="adj1" fmla="val 33687"/>
              <a:gd name="adj2" fmla="val 1112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настройките (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Settings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от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менюто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59D7DC-3142-E8EF-49B7-9A0FBDD117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247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251000" y="3335263"/>
            <a:ext cx="2880000" cy="1220050"/>
          </a:xfrm>
          <a:prstGeom prst="wedgeRoundRectCallout">
            <a:avLst>
              <a:gd name="adj1" fmla="val -49880"/>
              <a:gd name="adj2" fmla="val 892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Personalization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1236000" y="4779000"/>
            <a:ext cx="2790000" cy="45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3F6466F-FFEE-4C35-1B51-61157B2862C4}"/>
              </a:ext>
            </a:extLst>
          </p:cNvPr>
          <p:cNvGrpSpPr/>
          <p:nvPr/>
        </p:nvGrpSpPr>
        <p:grpSpPr>
          <a:xfrm>
            <a:off x="1150064" y="1235076"/>
            <a:ext cx="9664936" cy="5420424"/>
            <a:chOff x="1150064" y="1235076"/>
            <a:chExt cx="9664936" cy="542042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50064" y="1235076"/>
              <a:ext cx="9664936" cy="5420424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E17C346-6823-DD7C-1B97-190A9D4C9A26}"/>
                </a:ext>
              </a:extLst>
            </p:cNvPr>
            <p:cNvSpPr/>
            <p:nvPr/>
          </p:nvSpPr>
          <p:spPr bwMode="auto">
            <a:xfrm>
              <a:off x="1911000" y="2143092"/>
              <a:ext cx="1485000" cy="138855"/>
            </a:xfrm>
            <a:prstGeom prst="rect">
              <a:avLst/>
            </a:prstGeom>
            <a:solidFill>
              <a:srgbClr val="F3F3F3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042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F4C7077-E1AB-ED24-2F9F-9D4D56891273}"/>
              </a:ext>
            </a:extLst>
          </p:cNvPr>
          <p:cNvGrpSpPr/>
          <p:nvPr/>
        </p:nvGrpSpPr>
        <p:grpSpPr>
          <a:xfrm>
            <a:off x="1150064" y="1235076"/>
            <a:ext cx="9670935" cy="5421237"/>
            <a:chOff x="1150064" y="1235076"/>
            <a:chExt cx="9670935" cy="542123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50064" y="1235076"/>
              <a:ext cx="9670935" cy="542123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7662F6A-9790-767B-7950-2F8EBA553960}"/>
                </a:ext>
              </a:extLst>
            </p:cNvPr>
            <p:cNvSpPr/>
            <p:nvPr/>
          </p:nvSpPr>
          <p:spPr bwMode="auto">
            <a:xfrm>
              <a:off x="1911000" y="2069764"/>
              <a:ext cx="1485000" cy="189236"/>
            </a:xfrm>
            <a:prstGeom prst="rect">
              <a:avLst/>
            </a:prstGeom>
            <a:solidFill>
              <a:srgbClr val="F3F3F3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7086000" y="3789000"/>
            <a:ext cx="3645000" cy="1755000"/>
          </a:xfrm>
          <a:prstGeom prst="wedgeRoundRectCallout">
            <a:avLst>
              <a:gd name="adj1" fmla="val -94499"/>
              <a:gd name="adj2" fmla="val 680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променим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Taskbar-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а, избираме менюто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</a:t>
            </a:r>
          </a:p>
        </p:txBody>
      </p:sp>
      <p:sp>
        <p:nvSpPr>
          <p:cNvPr id="9" name="Rounded Rectangular Callout 6">
            <a:extLst>
              <a:ext uri="{FF2B5EF4-FFF2-40B4-BE49-F238E27FC236}">
                <a16:creationId xmlns:a16="http://schemas.microsoft.com/office/drawing/2014/main" id="{16F681B7-3E04-FF65-2CA7-7F342C223BF6}"/>
              </a:ext>
            </a:extLst>
          </p:cNvPr>
          <p:cNvSpPr/>
          <p:nvPr/>
        </p:nvSpPr>
        <p:spPr bwMode="auto">
          <a:xfrm>
            <a:off x="1371001" y="2169000"/>
            <a:ext cx="5072030" cy="2070000"/>
          </a:xfrm>
          <a:prstGeom prst="wedgeRoundRectCallout">
            <a:avLst>
              <a:gd name="adj1" fmla="val -17797"/>
              <a:gd name="adj2" fmla="val 420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тук може да персонализираме различни неща на нашия компютър (шрифт, теми, цветове и т.н.)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503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18228-7FCF-494D-FCB5-BCBAB4A14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5057682-9E9E-85EA-02CC-19D87D6A61E1}"/>
              </a:ext>
            </a:extLst>
          </p:cNvPr>
          <p:cNvGrpSpPr/>
          <p:nvPr/>
        </p:nvGrpSpPr>
        <p:grpSpPr>
          <a:xfrm>
            <a:off x="1150064" y="1235076"/>
            <a:ext cx="9670935" cy="5421237"/>
            <a:chOff x="1150064" y="1235076"/>
            <a:chExt cx="9670935" cy="54212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03EA95A-CD36-7059-5D6B-AB6C6F3C4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50064" y="1235076"/>
              <a:ext cx="9670935" cy="542123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E79B2C-CADB-7956-3B87-DFEFDB2E58A4}"/>
                </a:ext>
              </a:extLst>
            </p:cNvPr>
            <p:cNvSpPr/>
            <p:nvPr/>
          </p:nvSpPr>
          <p:spPr bwMode="auto">
            <a:xfrm>
              <a:off x="1911000" y="2079000"/>
              <a:ext cx="1485000" cy="202947"/>
            </a:xfrm>
            <a:prstGeom prst="rect">
              <a:avLst/>
            </a:prstGeom>
            <a:solidFill>
              <a:srgbClr val="F3F3F3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6907B7-EA8E-C19B-4085-F57C11A288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11660B4-10A7-0A26-9587-2B2F31BE5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sp>
        <p:nvSpPr>
          <p:cNvPr id="3" name="Rounded Rectangular Callout 6"/>
          <p:cNvSpPr/>
          <p:nvPr/>
        </p:nvSpPr>
        <p:spPr bwMode="auto">
          <a:xfrm>
            <a:off x="1236000" y="4707000"/>
            <a:ext cx="4377970" cy="1800000"/>
          </a:xfrm>
          <a:prstGeom prst="wedgeRoundRectCallout">
            <a:avLst>
              <a:gd name="adj1" fmla="val -16798"/>
              <a:gd name="adj2" fmla="val 4303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Имаме различни опции за персонализиране на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за задачи)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ounded Rectangular Callout 7"/>
          <p:cNvSpPr/>
          <p:nvPr/>
        </p:nvSpPr>
        <p:spPr bwMode="auto">
          <a:xfrm>
            <a:off x="2001000" y="1408500"/>
            <a:ext cx="4275000" cy="1255500"/>
          </a:xfrm>
          <a:prstGeom prst="wedgeRoundRectCallout">
            <a:avLst>
              <a:gd name="adj1" fmla="val 107581"/>
              <a:gd name="adj2" fmla="val 8901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Ще 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променим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локацията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му на екрана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70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0CBBCA-6FF1-0F39-3DB7-E9E2C0AF5627}"/>
              </a:ext>
            </a:extLst>
          </p:cNvPr>
          <p:cNvGrpSpPr/>
          <p:nvPr/>
        </p:nvGrpSpPr>
        <p:grpSpPr>
          <a:xfrm>
            <a:off x="1150064" y="1235076"/>
            <a:ext cx="9670935" cy="5421237"/>
            <a:chOff x="1150064" y="1235076"/>
            <a:chExt cx="9670935" cy="542123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D02E144-A31B-3A40-E357-D8231EAD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0064" y="1235076"/>
              <a:ext cx="9670935" cy="542123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E1C30B0-60D1-46BC-F59D-553D21864BE4}"/>
                </a:ext>
              </a:extLst>
            </p:cNvPr>
            <p:cNvSpPr/>
            <p:nvPr/>
          </p:nvSpPr>
          <p:spPr bwMode="auto">
            <a:xfrm>
              <a:off x="1956000" y="2079000"/>
              <a:ext cx="1485000" cy="180000"/>
            </a:xfrm>
            <a:prstGeom prst="rect">
              <a:avLst/>
            </a:prstGeom>
            <a:solidFill>
              <a:srgbClr val="F3F3F3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536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456000" y="1284923"/>
            <a:ext cx="5545597" cy="4868081"/>
          </a:xfrm>
        </p:spPr>
        <p:txBody>
          <a:bodyPr>
            <a:normAutofit/>
          </a:bodyPr>
          <a:lstStyle/>
          <a:p>
            <a:pPr lvl="1"/>
            <a:r>
              <a:rPr lang="en-US" sz="3400" dirty="0"/>
              <a:t>Left</a:t>
            </a:r>
            <a:r>
              <a:rPr lang="bg-BG" sz="3400" dirty="0"/>
              <a:t> (ляво)</a:t>
            </a:r>
            <a:r>
              <a:rPr lang="en-US" sz="3400" dirty="0"/>
              <a:t>: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2" y="1284923"/>
            <a:ext cx="5545598" cy="4868081"/>
          </a:xfrm>
        </p:spPr>
        <p:txBody>
          <a:bodyPr/>
          <a:lstStyle/>
          <a:p>
            <a:r>
              <a:rPr lang="en-US" dirty="0"/>
              <a:t>Center </a:t>
            </a:r>
            <a:r>
              <a:rPr lang="bg-BG" dirty="0"/>
              <a:t>(централно)</a:t>
            </a:r>
            <a:r>
              <a:rPr lang="en-US" dirty="0"/>
              <a:t>: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изгледа на </a:t>
            </a:r>
            <a:r>
              <a:rPr lang="en-US" dirty="0"/>
              <a:t>Taskbar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" t="51690" r="302" b="-1"/>
          <a:stretch/>
        </p:blipFill>
        <p:spPr>
          <a:xfrm>
            <a:off x="330702" y="3136499"/>
            <a:ext cx="4995000" cy="15140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04" r="43968"/>
          <a:stretch/>
        </p:blipFill>
        <p:spPr>
          <a:xfrm>
            <a:off x="6676910" y="3136499"/>
            <a:ext cx="5103775" cy="151407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8354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sz="quarter" idx="10"/>
          </p:nvPr>
        </p:nvSpPr>
        <p:spPr>
          <a:xfrm>
            <a:off x="5106000" y="1415023"/>
            <a:ext cx="6695892" cy="3217953"/>
          </a:xfrm>
        </p:spPr>
        <p:txBody>
          <a:bodyPr/>
          <a:lstStyle/>
          <a:p>
            <a:r>
              <a:rPr lang="bg-BG" dirty="0"/>
              <a:t>Добавяне и премахване на програма от </a:t>
            </a:r>
            <a:r>
              <a:rPr lang="en-US" dirty="0"/>
              <a:t>Taskbar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00" y="2023179"/>
            <a:ext cx="1934722" cy="1798687"/>
          </a:xfrm>
          <a:prstGeom prst="rect">
            <a:avLst/>
          </a:prstGeom>
        </p:spPr>
      </p:pic>
      <p:pic>
        <p:nvPicPr>
          <p:cNvPr id="1026" name="Picture 2" descr="Push pin Basic Miscellany Flat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000" y="1044000"/>
            <a:ext cx="1665000" cy="166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40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1" t="1648" r="3020"/>
          <a:stretch/>
        </p:blipFill>
        <p:spPr>
          <a:xfrm>
            <a:off x="3013500" y="1236261"/>
            <a:ext cx="6165000" cy="553078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програма в </a:t>
            </a:r>
            <a:r>
              <a:rPr lang="en-US" dirty="0"/>
              <a:t>Taskbar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216919" y="3789000"/>
            <a:ext cx="5130000" cy="1935000"/>
          </a:xfrm>
          <a:prstGeom prst="wedgeRoundRectCallout">
            <a:avLst>
              <a:gd name="adj1" fmla="val 19696"/>
              <a:gd name="adj2" fmla="val 8827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Отваряме лентата за търсене (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 bar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пишем името на програмата, която искаме да добавим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7896000" y="4329000"/>
            <a:ext cx="3608400" cy="1935000"/>
          </a:xfrm>
          <a:prstGeom prst="wedgeRoundRectCallout">
            <a:avLst>
              <a:gd name="adj1" fmla="val -76327"/>
              <a:gd name="adj2" fmla="val -531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Pin to taskbar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bg-BG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закачим програма в 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</a:t>
            </a: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7941000" y="2462135"/>
            <a:ext cx="3608400" cy="1530000"/>
          </a:xfrm>
          <a:prstGeom prst="wedgeRoundRectCallout">
            <a:avLst>
              <a:gd name="adj1" fmla="val -78728"/>
              <a:gd name="adj2" fmla="val 4678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Оттук може и да закачим програмата за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стартовото меню</a:t>
            </a:r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9811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Операционна система</a:t>
            </a:r>
            <a:r>
              <a:rPr lang="bg-BG" dirty="0"/>
              <a:t> (ОС)</a:t>
            </a:r>
          </a:p>
          <a:p>
            <a:r>
              <a:rPr lang="bg-BG" dirty="0"/>
              <a:t>Персонализиране на </a:t>
            </a:r>
            <a:r>
              <a:rPr lang="bg-BG" b="1" dirty="0"/>
              <a:t>потребителски интерфейс</a:t>
            </a:r>
            <a:r>
              <a:rPr lang="bg-BG" dirty="0"/>
              <a:t> на ОС</a:t>
            </a:r>
            <a:endParaRPr lang="bg-BG" b="1" dirty="0"/>
          </a:p>
          <a:p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4D4539-5901-3FF4-A2EB-B7016BC02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780" y="1236261"/>
            <a:ext cx="6163720" cy="553078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Премахване на програма от </a:t>
            </a:r>
            <a:r>
              <a:rPr lang="en-US" dirty="0"/>
              <a:t>Taskbar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36000" y="3384000"/>
            <a:ext cx="4725000" cy="1800000"/>
          </a:xfrm>
          <a:prstGeom prst="wedgeRoundRectCallout">
            <a:avLst>
              <a:gd name="adj1" fmla="val 6445"/>
              <a:gd name="adj2" fmla="val 426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 същия начин намираме програмата, която искаме да премахнем от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Taskbar-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356000" y="4621500"/>
            <a:ext cx="3442500" cy="1125000"/>
          </a:xfrm>
          <a:prstGeom prst="wedgeRoundRectCallout">
            <a:avLst>
              <a:gd name="adj1" fmla="val -57174"/>
              <a:gd name="adj2" fmla="val -9166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Unpin from taskbar</a:t>
            </a:r>
            <a:r>
              <a:rPr lang="en-US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878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68236" y="1610812"/>
            <a:ext cx="11113508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Операционна система</a:t>
            </a:r>
            <a:r>
              <a:rPr 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3200" dirty="0">
                <a:solidFill>
                  <a:schemeClr val="bg2"/>
                </a:solidFill>
              </a:rPr>
              <a:t>– набор от програми за, които управляват </a:t>
            </a:r>
            <a:r>
              <a:rPr lang="bg-BG" sz="3200" b="1" dirty="0">
                <a:solidFill>
                  <a:schemeClr val="bg2"/>
                </a:solidFill>
              </a:rPr>
              <a:t>КС</a:t>
            </a:r>
            <a:endParaRPr lang="en-US" sz="3200" b="1" dirty="0">
              <a:solidFill>
                <a:schemeClr val="bg2"/>
              </a:solidFill>
            </a:endParaRPr>
          </a:p>
          <a:p>
            <a:pPr lvl="1"/>
            <a:r>
              <a:rPr lang="en-US" sz="2800" b="1" dirty="0">
                <a:solidFill>
                  <a:schemeClr val="bg2"/>
                </a:solidFill>
              </a:rPr>
              <a:t>Microsoft Windows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2"/>
                </a:solidFill>
              </a:rPr>
              <a:t>Linux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2"/>
                </a:solidFill>
              </a:rPr>
              <a:t>macOS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2"/>
                </a:solidFill>
              </a:rPr>
              <a:t>iOS</a:t>
            </a:r>
            <a:r>
              <a:rPr lang="en-US" sz="2800" dirty="0">
                <a:solidFill>
                  <a:schemeClr val="bg2"/>
                </a:solidFill>
              </a:rPr>
              <a:t>, </a:t>
            </a:r>
            <a:r>
              <a:rPr lang="en-US" sz="2800" b="1" dirty="0">
                <a:solidFill>
                  <a:schemeClr val="bg2"/>
                </a:solidFill>
              </a:rPr>
              <a:t>Android</a:t>
            </a:r>
          </a:p>
          <a:p>
            <a:r>
              <a:rPr lang="bg-BG" sz="3200" b="1" dirty="0">
                <a:solidFill>
                  <a:schemeClr val="bg2"/>
                </a:solidFill>
              </a:rPr>
              <a:t>͏</a:t>
            </a:r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Потребителски интерфейс </a:t>
            </a:r>
            <a:r>
              <a:rPr lang="bg-BG" sz="3200" dirty="0">
                <a:solidFill>
                  <a:schemeClr val="bg2"/>
                </a:solidFill>
              </a:rPr>
              <a:t>– п</a:t>
            </a:r>
            <a:r>
              <a:rPr lang="ru-RU" sz="3200" dirty="0">
                <a:solidFill>
                  <a:schemeClr val="bg2"/>
                </a:solidFill>
              </a:rPr>
              <a:t>рограмните средства, с помощта на които </a:t>
            </a:r>
            <a:r>
              <a:rPr lang="ru-RU" sz="3200" b="1" dirty="0">
                <a:solidFill>
                  <a:schemeClr val="bg2"/>
                </a:solidFill>
              </a:rPr>
              <a:t>потребителят общува </a:t>
            </a:r>
            <a:r>
              <a:rPr lang="ru-RU" sz="3200" dirty="0">
                <a:solidFill>
                  <a:schemeClr val="bg2"/>
                </a:solidFill>
              </a:rPr>
              <a:t>с </a:t>
            </a:r>
            <a:r>
              <a:rPr lang="bg-BG" sz="3200" b="1" dirty="0">
                <a:solidFill>
                  <a:schemeClr val="bg2"/>
                </a:solidFill>
              </a:rPr>
              <a:t>КС</a:t>
            </a:r>
          </a:p>
          <a:p>
            <a:r>
              <a:rPr lang="bg-BG" dirty="0">
                <a:solidFill>
                  <a:schemeClr val="bg2"/>
                </a:solidFill>
              </a:rPr>
              <a:t>Интерфейсът може да бъде:</a:t>
            </a:r>
          </a:p>
          <a:p>
            <a:pPr lvl="1"/>
            <a:r>
              <a:rPr lang="bg-BG" dirty="0">
                <a:solidFill>
                  <a:schemeClr val="bg2"/>
                </a:solidFill>
              </a:rPr>
              <a:t>͏</a:t>
            </a:r>
            <a:r>
              <a:rPr lang="bg-BG" b="1" dirty="0">
                <a:solidFill>
                  <a:schemeClr val="bg2"/>
                </a:solidFill>
              </a:rPr>
              <a:t>Буквено-цифров</a:t>
            </a:r>
            <a:r>
              <a:rPr lang="bg-BG" dirty="0">
                <a:solidFill>
                  <a:schemeClr val="bg2"/>
                </a:solidFill>
              </a:rPr>
              <a:t> </a:t>
            </a:r>
          </a:p>
          <a:p>
            <a:pPr lvl="1"/>
            <a:r>
              <a:rPr lang="bg-BG" b="1" dirty="0">
                <a:solidFill>
                  <a:schemeClr val="bg2"/>
                </a:solidFill>
              </a:rPr>
              <a:t>Графичен</a:t>
            </a:r>
            <a:endParaRPr lang="en-US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функции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͏Операционна система (ОС)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178" y="1370080"/>
            <a:ext cx="3030415" cy="252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2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Операционна система </a:t>
            </a:r>
            <a:r>
              <a:rPr lang="bg-BG" dirty="0"/>
              <a:t>(</a:t>
            </a:r>
            <a:r>
              <a:rPr lang="bg-BG" b="1" dirty="0"/>
              <a:t>ОС</a:t>
            </a:r>
            <a:r>
              <a:rPr lang="bg-BG" dirty="0"/>
              <a:t>) – системни програми за управление на компютърната система</a:t>
            </a:r>
          </a:p>
          <a:p>
            <a:pPr lvl="1"/>
            <a:r>
              <a:rPr lang="bg-BG" dirty="0"/>
              <a:t>Примери:</a:t>
            </a:r>
          </a:p>
          <a:p>
            <a:pPr lvl="2"/>
            <a:r>
              <a:rPr lang="en-US" b="1" dirty="0"/>
              <a:t>Windows</a:t>
            </a:r>
            <a:r>
              <a:rPr lang="en-US" dirty="0"/>
              <a:t> </a:t>
            </a:r>
            <a:r>
              <a:rPr lang="bg-BG" dirty="0"/>
              <a:t>– ОС за лаптопи</a:t>
            </a:r>
          </a:p>
          <a:p>
            <a:pPr lvl="2"/>
            <a:r>
              <a:rPr lang="en-US" b="1" dirty="0"/>
              <a:t>Android</a:t>
            </a:r>
            <a:r>
              <a:rPr lang="en-US" dirty="0"/>
              <a:t> – </a:t>
            </a:r>
            <a:r>
              <a:rPr lang="bg-BG" dirty="0"/>
              <a:t>ОС за телефони</a:t>
            </a:r>
          </a:p>
          <a:p>
            <a:pPr lvl="1"/>
            <a:r>
              <a:rPr lang="bg-BG" dirty="0"/>
              <a:t>ОС действа като </a:t>
            </a:r>
            <a:r>
              <a:rPr lang="bg-BG" b="1" dirty="0"/>
              <a:t>посредник</a:t>
            </a:r>
            <a:br>
              <a:rPr lang="bg-BG" dirty="0"/>
            </a:br>
            <a:r>
              <a:rPr lang="bg-BG" dirty="0"/>
              <a:t>между </a:t>
            </a:r>
            <a:r>
              <a:rPr lang="bg-BG" b="1" dirty="0"/>
              <a:t>хардуера</a:t>
            </a:r>
            <a:r>
              <a:rPr lang="bg-BG" dirty="0"/>
              <a:t> на компютъра</a:t>
            </a:r>
            <a:br>
              <a:rPr lang="bg-BG" dirty="0"/>
            </a:br>
            <a:r>
              <a:rPr lang="bg-BG" dirty="0"/>
              <a:t>и </a:t>
            </a:r>
            <a:r>
              <a:rPr lang="bg-BG" b="1" dirty="0"/>
              <a:t>софтуерните</a:t>
            </a:r>
            <a:r>
              <a:rPr lang="bg-BG" dirty="0"/>
              <a:t> приложения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операционна система?</a:t>
            </a:r>
            <a:endParaRPr lang="en-US" dirty="0"/>
          </a:p>
        </p:txBody>
      </p:sp>
      <p:pic>
        <p:nvPicPr>
          <p:cNvPr id="1026" name="Picture 2" descr="Computer Basics: Understanding Operating Systems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000" y="2676784"/>
            <a:ext cx="4377273" cy="246221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8D1B56-471A-024E-28B0-9843BBBF65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028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dirty="0"/>
              <a:t>Операционната система има няколко </a:t>
            </a:r>
            <a:r>
              <a:rPr lang="bg-BG" b="1" dirty="0"/>
              <a:t>основни функции</a:t>
            </a:r>
            <a:r>
              <a:rPr lang="bg-BG" dirty="0"/>
              <a:t>:</a:t>
            </a:r>
          </a:p>
          <a:p>
            <a:pPr lvl="1"/>
            <a:r>
              <a:rPr lang="bg-BG" dirty="0"/>
              <a:t>Изпълнява </a:t>
            </a:r>
            <a:r>
              <a:rPr lang="bg-BG" b="1" dirty="0"/>
              <a:t>софтуерни приложния</a:t>
            </a:r>
            <a:r>
              <a:rPr lang="bg-BG" dirty="0"/>
              <a:t> (програми) на компютъра</a:t>
            </a:r>
          </a:p>
          <a:p>
            <a:pPr lvl="2"/>
            <a:r>
              <a:rPr lang="bg-BG" dirty="0"/>
              <a:t>Стартира / спира приложения, превключва между тях</a:t>
            </a:r>
          </a:p>
          <a:p>
            <a:pPr lvl="1"/>
            <a:r>
              <a:rPr lang="bg-BG" dirty="0"/>
              <a:t>Контролира </a:t>
            </a:r>
            <a:r>
              <a:rPr lang="bg-BG" b="1" dirty="0"/>
              <a:t>използването </a:t>
            </a:r>
            <a:r>
              <a:rPr lang="bg-BG" dirty="0"/>
              <a:t>на</a:t>
            </a:r>
            <a:r>
              <a:rPr lang="bg-BG" b="1" dirty="0"/>
              <a:t> процесора </a:t>
            </a:r>
            <a:r>
              <a:rPr lang="bg-BG" dirty="0"/>
              <a:t>и </a:t>
            </a:r>
            <a:r>
              <a:rPr lang="bg-BG" b="1" dirty="0"/>
              <a:t>паметта</a:t>
            </a:r>
            <a:r>
              <a:rPr lang="bg-BG" dirty="0"/>
              <a:t> от различните приложения</a:t>
            </a:r>
          </a:p>
          <a:p>
            <a:pPr lvl="1"/>
            <a:r>
              <a:rPr lang="bg-BG" dirty="0"/>
              <a:t>Позволява на </a:t>
            </a:r>
            <a:r>
              <a:rPr lang="bg-BG" b="1" dirty="0"/>
              <a:t>човек</a:t>
            </a:r>
            <a:r>
              <a:rPr lang="bg-BG" dirty="0"/>
              <a:t> да </a:t>
            </a:r>
            <a:r>
              <a:rPr lang="bg-BG" b="1" dirty="0"/>
              <a:t>взаимодейства с компютъра </a:t>
            </a:r>
            <a:r>
              <a:rPr lang="bg-BG" dirty="0"/>
              <a:t>чрез потребителския интерфейс</a:t>
            </a:r>
          </a:p>
          <a:p>
            <a:pPr lvl="1"/>
            <a:r>
              <a:rPr lang="bg-BG" dirty="0"/>
              <a:t>Управлява работата на </a:t>
            </a:r>
            <a:r>
              <a:rPr lang="bg-BG" b="1" dirty="0"/>
              <a:t>периферните устройства </a:t>
            </a:r>
          </a:p>
          <a:p>
            <a:pPr lvl="2"/>
            <a:r>
              <a:rPr lang="bg-BG" dirty="0"/>
              <a:t>Клавиатура, мишка, монитор, скенер, принтер и др.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функции на ОС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bg-BG" dirty="0"/>
              <a:t>Едни от </a:t>
            </a:r>
            <a:r>
              <a:rPr lang="bg-BG" b="1" dirty="0"/>
              <a:t>най-известните ОС</a:t>
            </a:r>
            <a:r>
              <a:rPr lang="bg-BG" dirty="0"/>
              <a:t> са: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Windows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Linux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macOS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iOS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Android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Най-известните ОС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8" t="22598" r="21654" b="23543"/>
          <a:stretch/>
        </p:blipFill>
        <p:spPr>
          <a:xfrm>
            <a:off x="4308046" y="2393210"/>
            <a:ext cx="1712582" cy="1654529"/>
          </a:xfrm>
          <a:prstGeom prst="rect">
            <a:avLst/>
          </a:prstGeom>
        </p:spPr>
      </p:pic>
      <p:pic>
        <p:nvPicPr>
          <p:cNvPr id="2050" name="Picture 2" descr="Linux - Wikipedia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317" y="2058250"/>
            <a:ext cx="1314082" cy="15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commons/thumb/3/30/MacOS_logo.svg/2048px-MacOS_logo.svg.pn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34" y="1719000"/>
            <a:ext cx="1501475" cy="150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00" y="4615125"/>
            <a:ext cx="3000675" cy="13899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000" y="3924000"/>
            <a:ext cx="1772774" cy="20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5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Персонализиране на потребителски интерфейс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1359000"/>
            <a:ext cx="2340000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2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Потребителски интерфейс </a:t>
            </a:r>
            <a:r>
              <a:rPr lang="bg-BG" dirty="0"/>
              <a:t>(</a:t>
            </a:r>
            <a:r>
              <a:rPr lang="bg-BG" b="1" dirty="0"/>
              <a:t>ПИ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Програмни средства, с които </a:t>
            </a:r>
            <a:r>
              <a:rPr lang="bg-BG" b="1" dirty="0"/>
              <a:t>потребителят общува </a:t>
            </a:r>
            <a:r>
              <a:rPr lang="bg-BG" dirty="0"/>
              <a:t>с </a:t>
            </a:r>
            <a:r>
              <a:rPr lang="bg-BG" b="1" dirty="0"/>
              <a:t>компютъра</a:t>
            </a:r>
          </a:p>
          <a:p>
            <a:pPr lvl="1"/>
            <a:r>
              <a:rPr lang="bg-BG" dirty="0"/>
              <a:t>Примери:</a:t>
            </a:r>
          </a:p>
          <a:p>
            <a:pPr lvl="2"/>
            <a:r>
              <a:rPr lang="bg-BG" dirty="0"/>
              <a:t>Бутон за натискане</a:t>
            </a:r>
          </a:p>
          <a:p>
            <a:pPr lvl="2"/>
            <a:r>
              <a:rPr lang="bg-BG" dirty="0"/>
              <a:t>Гласова команда</a:t>
            </a:r>
          </a:p>
          <a:p>
            <a:pPr lvl="2"/>
            <a:r>
              <a:rPr lang="bg-BG" dirty="0"/>
              <a:t>Текстова команда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потребителски интерфейс?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764" y="2647004"/>
            <a:ext cx="7156236" cy="292297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3D0F38-FE91-0734-BE58-4BCAEC6C6D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6360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Интерфейсът може да бъде:</a:t>
            </a:r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Буквено-цифров</a:t>
            </a:r>
            <a:r>
              <a:rPr lang="bg-BG" dirty="0"/>
              <a:t> – писане на </a:t>
            </a:r>
            <a:r>
              <a:rPr lang="bg-BG" b="1" dirty="0"/>
              <a:t>команди</a:t>
            </a:r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Графичен</a:t>
            </a:r>
            <a:r>
              <a:rPr lang="bg-BG" dirty="0"/>
              <a:t> – използване на </a:t>
            </a:r>
            <a:r>
              <a:rPr lang="bg-BG" b="1" dirty="0"/>
              <a:t>видими обекти </a:t>
            </a:r>
            <a:r>
              <a:rPr lang="bg-BG" dirty="0"/>
              <a:t>на екрана с помощта на </a:t>
            </a:r>
            <a:r>
              <a:rPr lang="bg-BG" b="1" dirty="0"/>
              <a:t>клавиатура</a:t>
            </a:r>
            <a:r>
              <a:rPr lang="bg-BG" dirty="0"/>
              <a:t>, </a:t>
            </a:r>
            <a:r>
              <a:rPr lang="bg-BG" b="1" dirty="0"/>
              <a:t>мишка</a:t>
            </a:r>
            <a:r>
              <a:rPr lang="bg-BG" dirty="0"/>
              <a:t> и </a:t>
            </a:r>
            <a:r>
              <a:rPr lang="bg-BG" b="1" dirty="0"/>
              <a:t>др</a:t>
            </a:r>
            <a:r>
              <a:rPr lang="bg-BG" dirty="0"/>
              <a:t>.</a:t>
            </a:r>
          </a:p>
          <a:p>
            <a:pPr lvl="1"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Гласов</a:t>
            </a:r>
            <a:r>
              <a:rPr lang="bg-BG" dirty="0"/>
              <a:t> – чрез</a:t>
            </a:r>
            <a:br>
              <a:rPr lang="bg-BG" dirty="0"/>
            </a:br>
            <a:r>
              <a:rPr lang="bg-BG" dirty="0"/>
              <a:t>гласови команди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Потребителски интерфейс</a:t>
            </a:r>
            <a:endParaRPr lang="en-US" dirty="0"/>
          </a:p>
        </p:txBody>
      </p:sp>
      <p:pic>
        <p:nvPicPr>
          <p:cNvPr id="5" name="Picture 6" descr="Модел VT100, появил се през 1978, е най-популярният видео терминал за всички времена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9" t="5899" r="31195" b="42513"/>
          <a:stretch/>
        </p:blipFill>
        <p:spPr bwMode="auto">
          <a:xfrm>
            <a:off x="4452742" y="4149000"/>
            <a:ext cx="2870124" cy="22578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Windows 11 SE Overview - Windows Education | Microsoft Lear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116" y="4149000"/>
            <a:ext cx="4015884" cy="22578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95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4162</TotalTime>
  <Words>749</Words>
  <Application>Microsoft Office PowerPoint</Application>
  <PresentationFormat>Widescreen</PresentationFormat>
  <Paragraphs>124</Paragraphs>
  <Slides>23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Wingdings</vt:lpstr>
      <vt:lpstr>SoftUni</vt:lpstr>
      <vt:lpstr>Операционна система (ОС)</vt:lpstr>
      <vt:lpstr>Съдържание</vt:lpstr>
      <vt:lpstr>͏Операционна система (ОС)</vt:lpstr>
      <vt:lpstr>Какво е операционна система?</vt:lpstr>
      <vt:lpstr>Основни функции на ОС</vt:lpstr>
      <vt:lpstr>Най-известните ОС</vt:lpstr>
      <vt:lpstr>Персонализиране на потребителски интерфейс</vt:lpstr>
      <vt:lpstr>Какво е потребителски интерфейс?</vt:lpstr>
      <vt:lpstr>Потребителски интерфейс</vt:lpstr>
      <vt:lpstr>Персонализиране на ПИ</vt:lpstr>
      <vt:lpstr>Промяна на изгледа на Taskbar</vt:lpstr>
      <vt:lpstr>Промяна на изгледа на Taskbar</vt:lpstr>
      <vt:lpstr>Промяна на изгледа на Taskbar</vt:lpstr>
      <vt:lpstr>Промяна на изгледа на Taskbar</vt:lpstr>
      <vt:lpstr>Промяна на изгледа на Taskbar</vt:lpstr>
      <vt:lpstr>Промяна на изгледа на Taskbar</vt:lpstr>
      <vt:lpstr>Промяна на изгледа на Taskbar</vt:lpstr>
      <vt:lpstr>Добавяне и премахване на програма от Taskbar</vt:lpstr>
      <vt:lpstr>Добавяне на програма в Taskbar</vt:lpstr>
      <vt:lpstr>Премахване на програма от Taskbar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Операционна система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304</cp:revision>
  <dcterms:created xsi:type="dcterms:W3CDTF">2018-05-23T13:08:44Z</dcterms:created>
  <dcterms:modified xsi:type="dcterms:W3CDTF">2025-08-30T09:26:21Z</dcterms:modified>
  <cp:category/>
</cp:coreProperties>
</file>

<file path=docProps/thumbnail.jpeg>
</file>